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68" r:id="rId2"/>
    <p:sldId id="257" r:id="rId3"/>
    <p:sldId id="266" r:id="rId4"/>
    <p:sldId id="258" r:id="rId5"/>
    <p:sldId id="259" r:id="rId6"/>
    <p:sldId id="264" r:id="rId7"/>
    <p:sldId id="256" r:id="rId8"/>
    <p:sldId id="260" r:id="rId9"/>
  </p:sldIdLst>
  <p:sldSz cx="12192000" cy="6858000"/>
  <p:notesSz cx="6888163" cy="100187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FFB9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EF4652-E741-4F8B-9A2C-8CE0039C49B8}" type="datetimeFigureOut">
              <a:rPr lang="en-GB" smtClean="0"/>
              <a:t>12/10/2022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821238"/>
            <a:ext cx="5510213" cy="39449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3C5CE0-56DC-41D5-B96C-9EAC58FDCE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19766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12e578d802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7861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12e578d802f_0_0:notes"/>
          <p:cNvSpPr txBox="1">
            <a:spLocks noGrp="1"/>
          </p:cNvSpPr>
          <p:nvPr>
            <p:ph type="body" idx="1"/>
          </p:nvPr>
        </p:nvSpPr>
        <p:spPr>
          <a:xfrm>
            <a:off x="688800" y="4758875"/>
            <a:ext cx="5510400" cy="450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11cca92eec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7861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11cca92eec2_0_0:notes"/>
          <p:cNvSpPr txBox="1">
            <a:spLocks noGrp="1"/>
          </p:cNvSpPr>
          <p:nvPr>
            <p:ph type="body" idx="1"/>
          </p:nvPr>
        </p:nvSpPr>
        <p:spPr>
          <a:xfrm>
            <a:off x="688800" y="4758875"/>
            <a:ext cx="5510400" cy="450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https://www.booksfortopics.com/seaside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f4842ec11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7861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f4842ec116_0_0:notes"/>
          <p:cNvSpPr txBox="1">
            <a:spLocks noGrp="1"/>
          </p:cNvSpPr>
          <p:nvPr>
            <p:ph type="body" idx="1"/>
          </p:nvPr>
        </p:nvSpPr>
        <p:spPr>
          <a:xfrm>
            <a:off x="688800" y="4758875"/>
            <a:ext cx="5510400" cy="450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44737-B5DF-4686-BAEF-CD7DDAC6E8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5189BB-354C-456E-AE61-52786B70DF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366FD1-B0E6-4324-A4F4-72FBEF826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F1A84-D211-42AD-B86D-EAD23D220FC4}" type="datetimeFigureOut">
              <a:rPr lang="en-GB" smtClean="0"/>
              <a:t>12/10/2022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856658-DBD9-40D2-94F4-76E260B6E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98B765-F386-4618-8D2B-7F10C9596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2CA94-3826-4BA4-A603-8D214B8F91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01681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8B57B-DDE7-49FE-BD2B-EB797A0E7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F971E8-B81C-4754-8266-4AC11AECD3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B98360-1440-41B8-9464-AE8A100DC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F1A84-D211-42AD-B86D-EAD23D220FC4}" type="datetimeFigureOut">
              <a:rPr lang="en-GB" smtClean="0"/>
              <a:t>12/10/2022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EB42E1-F342-467C-9AFD-171AC8EFB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F74AB8-7903-40C5-B330-83FBB2272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2CA94-3826-4BA4-A603-8D214B8F91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7926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957B8-E6E9-4969-A180-E79F2B230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9B6502-2080-4C81-B080-BDCC76D575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A988B4-BB8C-4975-880E-9A6014D1CE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F1A84-D211-42AD-B86D-EAD23D220FC4}" type="datetimeFigureOut">
              <a:rPr lang="en-GB" smtClean="0"/>
              <a:t>12/10/2022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24503B-DAB4-4A07-B3FD-3203D4BB5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19A1C9-BCA6-488B-87F3-3377B4DAB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2CA94-3826-4BA4-A603-8D214B8F91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1436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75CF9D-370E-4B86-AD0E-3633DE945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2DDF62-0940-47FD-985D-AEE9CF343D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0663C7-00DE-41E9-BAD9-B9172538BD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AB715C-EEAA-4028-9810-C5AF2C77B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F1A84-D211-42AD-B86D-EAD23D220FC4}" type="datetimeFigureOut">
              <a:rPr lang="en-GB" smtClean="0"/>
              <a:t>12/10/2022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77075F-D007-42D0-BB13-2B98224DE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9BA822-3D4B-407D-A5A4-2A86250E2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2CA94-3826-4BA4-A603-8D214B8F91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2233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6C54C-581F-4CF6-906A-7A890F5D4E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1A9134-D6B2-445A-8AEC-A4C8A93B20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A46D89-BE65-423E-AD9F-104EA9F3E1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23EE37-4F56-449E-922B-A0E4901D63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7DBF92-D37C-4B90-B008-7300DF8E3F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45F1AF-5D7E-411D-9CFC-ED5933432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F1A84-D211-42AD-B86D-EAD23D220FC4}" type="datetimeFigureOut">
              <a:rPr lang="en-GB" smtClean="0"/>
              <a:t>12/10/2022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3F1D4E-2BA4-4522-8771-6563CE6B55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D0702B-5F27-4446-89D0-BAD08111D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2CA94-3826-4BA4-A603-8D214B8F91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3612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6BD00-F3B4-46A7-9498-EC7024400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44245E3-3D60-419A-BBC4-42BD9592F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F1A84-D211-42AD-B86D-EAD23D220FC4}" type="datetimeFigureOut">
              <a:rPr lang="en-GB" smtClean="0"/>
              <a:t>12/10/2022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371217-8956-47AF-A970-B9E63AC4B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7832F2-F0DF-4E6C-8C5A-3F98BE6E7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2CA94-3826-4BA4-A603-8D214B8F91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3841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4C6952-E1D6-48D8-8B00-37E2AB0C1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F1A84-D211-42AD-B86D-EAD23D220FC4}" type="datetimeFigureOut">
              <a:rPr lang="en-GB" smtClean="0"/>
              <a:t>12/10/2022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1B9A232-0407-4ABA-8E67-F445F0460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3922F7-3995-4239-ACF1-D00948BD5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2CA94-3826-4BA4-A603-8D214B8F91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6896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500EE-D54C-48B0-976E-FF329DBA1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F2ACCD-410E-4C8E-AE55-7446D89E35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CA85A4-9587-4C79-B540-AA455E3B02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5581C2-F82F-4103-8908-5C349803E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F1A84-D211-42AD-B86D-EAD23D220FC4}" type="datetimeFigureOut">
              <a:rPr lang="en-GB" smtClean="0"/>
              <a:t>12/10/2022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B29926-E215-4BBC-A540-4EB1DEEC8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8D5C59-7939-44D2-93C1-FA0360F0A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2CA94-3826-4BA4-A603-8D214B8F91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0204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3F39C3-F1FD-4047-86E4-B6457487F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EF078D5-99FB-4C13-9BF1-25B2D09580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35BDB8-3343-489F-9F23-399AD087C2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012456-5600-42AF-8239-BE8380E35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F1A84-D211-42AD-B86D-EAD23D220FC4}" type="datetimeFigureOut">
              <a:rPr lang="en-GB" smtClean="0"/>
              <a:t>12/10/2022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B434F9-890F-4ACE-A7D6-888D469CE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AFD3FC-5F48-4057-9860-D1C0B91DD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2CA94-3826-4BA4-A603-8D214B8F91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4255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74442-579C-48B2-801E-38812FDB0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5AF075-5277-46D4-A74C-AFC01FAAEC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D3F3AA-181A-49B9-9116-B2096201D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F1A84-D211-42AD-B86D-EAD23D220FC4}" type="datetimeFigureOut">
              <a:rPr lang="en-GB" smtClean="0"/>
              <a:t>12/10/2022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CBC732-E7F2-4AD5-8F01-AFA7BA761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677566-4B06-4D16-8AD2-08B8B25E5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2CA94-3826-4BA4-A603-8D214B8F91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76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7BC86C6-23D8-4853-995C-3ACCF10D9D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223E29-CB92-4EF3-9E4E-F0773D8194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8352A5-C2BD-4F03-B193-6F19797EE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F1A84-D211-42AD-B86D-EAD23D220FC4}" type="datetimeFigureOut">
              <a:rPr lang="en-GB" smtClean="0"/>
              <a:t>12/10/2022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1C7CA7-91C2-4ABE-9AF7-CD0A8060E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D65B66-9DD9-45F6-94FE-AC3DDB16A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2CA94-3826-4BA4-A603-8D214B8F91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6313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22C724-DC6E-425B-AD8A-F14D6293A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90D3AC-201E-4840-8C4A-9CC1136C46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891011-157A-46B3-B6F9-866DFC72CA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1F1A84-D211-42AD-B86D-EAD23D220FC4}" type="datetimeFigureOut">
              <a:rPr lang="en-GB" smtClean="0"/>
              <a:t>12/10/2022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54F6D5-A9F1-40B8-8DB6-1A33BD698A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3EE184-7749-405A-8014-5455013F2D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42CA94-3826-4BA4-A603-8D214B8F91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921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4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12" Type="http://schemas.openxmlformats.org/officeDocument/2006/relationships/image" Target="../media/image1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jpeg"/><Relationship Id="rId9" Type="http://schemas.openxmlformats.org/officeDocument/2006/relationships/image" Target="../media/image10.jpeg"/><Relationship Id="rId14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jpeg"/><Relationship Id="rId3" Type="http://schemas.openxmlformats.org/officeDocument/2006/relationships/hyperlink" Target="https://www.amazon.co.uk/Armstrong-Ordinary-People-Change-World/dp/0735228728/ref=sr_1_1?crid=DC2H28REYUDK&amp;keywords=i+am+neil+armstrong&amp;qid=1644590947&amp;s=books&amp;sprefix=i+am+neil+armstrong%2Cstripbooks%2C223&amp;sr=1-1" TargetMode="External"/><Relationship Id="rId7" Type="http://schemas.openxmlformats.org/officeDocument/2006/relationships/image" Target="../media/image21.png"/><Relationship Id="rId12" Type="http://schemas.openxmlformats.org/officeDocument/2006/relationships/image" Target="../media/image26.jpeg"/><Relationship Id="rId2" Type="http://schemas.openxmlformats.org/officeDocument/2006/relationships/image" Target="../media/image17.png"/><Relationship Id="rId16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5" Type="http://schemas.openxmlformats.org/officeDocument/2006/relationships/image" Target="../media/image29.jpe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Relationship Id="rId14" Type="http://schemas.openxmlformats.org/officeDocument/2006/relationships/image" Target="../media/image4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png"/><Relationship Id="rId3" Type="http://schemas.openxmlformats.org/officeDocument/2006/relationships/image" Target="../media/image43.jpg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5" Type="http://schemas.openxmlformats.org/officeDocument/2006/relationships/image" Target="../media/image55.pn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Relationship Id="rId14" Type="http://schemas.openxmlformats.org/officeDocument/2006/relationships/image" Target="../media/image5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jpeg"/><Relationship Id="rId7" Type="http://schemas.openxmlformats.org/officeDocument/2006/relationships/image" Target="../media/image62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11" Type="http://schemas.openxmlformats.org/officeDocument/2006/relationships/image" Target="../media/image66.png"/><Relationship Id="rId5" Type="http://schemas.openxmlformats.org/officeDocument/2006/relationships/image" Target="../media/image60.jpeg"/><Relationship Id="rId10" Type="http://schemas.openxmlformats.org/officeDocument/2006/relationships/image" Target="../media/image65.png"/><Relationship Id="rId4" Type="http://schemas.openxmlformats.org/officeDocument/2006/relationships/image" Target="../media/image59.jpeg"/><Relationship Id="rId9" Type="http://schemas.openxmlformats.org/officeDocument/2006/relationships/image" Target="../media/image6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13" Type="http://schemas.openxmlformats.org/officeDocument/2006/relationships/image" Target="../media/image77.pn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12" Type="http://schemas.openxmlformats.org/officeDocument/2006/relationships/image" Target="../media/image7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11" Type="http://schemas.openxmlformats.org/officeDocument/2006/relationships/image" Target="../media/image75.png"/><Relationship Id="rId5" Type="http://schemas.openxmlformats.org/officeDocument/2006/relationships/image" Target="../media/image69.png"/><Relationship Id="rId15" Type="http://schemas.openxmlformats.org/officeDocument/2006/relationships/image" Target="../media/image79.png"/><Relationship Id="rId10" Type="http://schemas.openxmlformats.org/officeDocument/2006/relationships/image" Target="../media/image74.png"/><Relationship Id="rId4" Type="http://schemas.openxmlformats.org/officeDocument/2006/relationships/image" Target="../media/image68.png"/><Relationship Id="rId9" Type="http://schemas.openxmlformats.org/officeDocument/2006/relationships/image" Target="../media/image73.png"/><Relationship Id="rId14" Type="http://schemas.openxmlformats.org/officeDocument/2006/relationships/image" Target="../media/image7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80.png"/><Relationship Id="rId7" Type="http://schemas.openxmlformats.org/officeDocument/2006/relationships/image" Target="../media/image8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11" Type="http://schemas.openxmlformats.org/officeDocument/2006/relationships/image" Target="../media/image88.png"/><Relationship Id="rId5" Type="http://schemas.openxmlformats.org/officeDocument/2006/relationships/image" Target="../media/image82.png"/><Relationship Id="rId10" Type="http://schemas.openxmlformats.org/officeDocument/2006/relationships/image" Target="../media/image87.png"/><Relationship Id="rId4" Type="http://schemas.openxmlformats.org/officeDocument/2006/relationships/image" Target="../media/image81.png"/><Relationship Id="rId9" Type="http://schemas.openxmlformats.org/officeDocument/2006/relationships/image" Target="../media/image8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6EADF9-18EB-4D15-82B2-8664D49B78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8023" y="4322050"/>
            <a:ext cx="6943919" cy="1843501"/>
          </a:xfrm>
          <a:prstGeom prst="ellipse">
            <a:avLst/>
          </a:prstGeom>
          <a:solidFill>
            <a:srgbClr val="FFFF6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GB" sz="3200" dirty="0">
                <a:solidFill>
                  <a:schemeClr val="tx1"/>
                </a:solidFill>
                <a:latin typeface="Comic Sans MS" panose="030F0702030302020204" pitchFamily="66" charset="0"/>
              </a:rPr>
              <a:t>Year 1 Reading Spine </a:t>
            </a:r>
          </a:p>
          <a:p>
            <a:pPr marL="0" indent="0" algn="ctr">
              <a:buNone/>
            </a:pPr>
            <a:endParaRPr lang="en-GB" sz="32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GB" sz="3200" dirty="0">
                <a:solidFill>
                  <a:schemeClr val="tx1"/>
                </a:solidFill>
                <a:latin typeface="Comic Sans MS" panose="030F0702030302020204" pitchFamily="66" charset="0"/>
              </a:rPr>
              <a:t>Developed 2022</a:t>
            </a:r>
          </a:p>
        </p:txBody>
      </p:sp>
      <p:pic>
        <p:nvPicPr>
          <p:cNvPr id="1026" name="Picture 1" descr="Templefield_Lower_School">
            <a:extLst>
              <a:ext uri="{FF2B5EF4-FFF2-40B4-BE49-F238E27FC236}">
                <a16:creationId xmlns:a16="http://schemas.microsoft.com/office/drawing/2014/main" id="{025930D1-A41B-4439-B355-E9EED6B746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53" r="12627" b="16827"/>
          <a:stretch>
            <a:fillRect/>
          </a:stretch>
        </p:blipFill>
        <p:spPr bwMode="auto">
          <a:xfrm>
            <a:off x="4167533" y="342107"/>
            <a:ext cx="3041650" cy="2566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B5F9D8C-AD46-48E3-B90A-7C6B8FFC5D0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7714" b="11694"/>
          <a:stretch/>
        </p:blipFill>
        <p:spPr>
          <a:xfrm>
            <a:off x="3238719" y="2677055"/>
            <a:ext cx="5714561" cy="1503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176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27269D3D-B05B-458A-A2DA-FEFBF1CC03D4}"/>
              </a:ext>
            </a:extLst>
          </p:cNvPr>
          <p:cNvSpPr/>
          <p:nvPr/>
        </p:nvSpPr>
        <p:spPr>
          <a:xfrm>
            <a:off x="175591" y="198782"/>
            <a:ext cx="1325218" cy="59634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  <a:t>Year 1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4517A91-B07C-4F59-9404-C8100CFB70CC}"/>
              </a:ext>
            </a:extLst>
          </p:cNvPr>
          <p:cNvSpPr/>
          <p:nvPr/>
        </p:nvSpPr>
        <p:spPr>
          <a:xfrm>
            <a:off x="9621078" y="168965"/>
            <a:ext cx="2199861" cy="1341784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chemeClr val="tx1"/>
                </a:solidFill>
                <a:latin typeface="Comic Sans MS" panose="030F0702030302020204" pitchFamily="66" charset="0"/>
              </a:rPr>
              <a:t>Frozen World</a:t>
            </a:r>
          </a:p>
        </p:txBody>
      </p:sp>
      <p:pic>
        <p:nvPicPr>
          <p:cNvPr id="7" name="Picture 20" descr="Lost and Found: Amazon.co.uk: Jeffers, Oliver, Jeffers, Oliver: Books">
            <a:extLst>
              <a:ext uri="{FF2B5EF4-FFF2-40B4-BE49-F238E27FC236}">
                <a16:creationId xmlns:a16="http://schemas.microsoft.com/office/drawing/2014/main" id="{39728630-AB78-411E-9947-37B4BDEA9F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65" y="2374256"/>
            <a:ext cx="1850571" cy="1921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Nobrow Press | One Day on our Blue Planet: In the Antarctic">
            <a:extLst>
              <a:ext uri="{FF2B5EF4-FFF2-40B4-BE49-F238E27FC236}">
                <a16:creationId xmlns:a16="http://schemas.microsoft.com/office/drawing/2014/main" id="{B70AB121-6589-4983-B2E0-72B62FBF69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1898" y="2250825"/>
            <a:ext cx="1839208" cy="1638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Polar habitats for kids | Polar regions homework help | Arctic and ...">
            <a:extLst>
              <a:ext uri="{FF2B5EF4-FFF2-40B4-BE49-F238E27FC236}">
                <a16:creationId xmlns:a16="http://schemas.microsoft.com/office/drawing/2014/main" id="{10ACD795-B5EE-4657-B0A7-0E3EE81BB8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0504" y="4851728"/>
            <a:ext cx="1508324" cy="1953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1141D9F-7B75-4E5A-B984-67CF31CD78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5895" y="211808"/>
            <a:ext cx="1397543" cy="214864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D643036-D6AF-4837-82A2-077120E442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2183" y="1101805"/>
            <a:ext cx="2150334" cy="1678915"/>
          </a:xfrm>
          <a:prstGeom prst="rect">
            <a:avLst/>
          </a:prstGeom>
        </p:spPr>
      </p:pic>
      <p:pic>
        <p:nvPicPr>
          <p:cNvPr id="15" name="Picture 36" descr="The Lost Penguin by Claire Freedman and Kate Hindley. | Toppsta">
            <a:extLst>
              <a:ext uri="{FF2B5EF4-FFF2-40B4-BE49-F238E27FC236}">
                <a16:creationId xmlns:a16="http://schemas.microsoft.com/office/drawing/2014/main" id="{97059F9E-DDBA-4802-B838-BB29CB32A4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4928" y="239574"/>
            <a:ext cx="1924908" cy="1924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4" descr="Blue Penguin – Childrens Books Ireland">
            <a:extLst>
              <a:ext uri="{FF2B5EF4-FFF2-40B4-BE49-F238E27FC236}">
                <a16:creationId xmlns:a16="http://schemas.microsoft.com/office/drawing/2014/main" id="{C03BC562-34B0-4DE5-98F3-CAF0F6228F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3714" y="239574"/>
            <a:ext cx="1813486" cy="2000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6" descr="The Best Penguin Books for Kids | Fireflies and Mud Pies">
            <a:extLst>
              <a:ext uri="{FF2B5EF4-FFF2-40B4-BE49-F238E27FC236}">
                <a16:creationId xmlns:a16="http://schemas.microsoft.com/office/drawing/2014/main" id="{967936F0-2544-4E36-BED5-C4357FA997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4326" y="2600022"/>
            <a:ext cx="1701320" cy="1853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E1B0963-7FA2-46D3-A887-372E1481260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86885" y="2428227"/>
            <a:ext cx="1701320" cy="210060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F395066-0545-4504-B710-C977D130129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78670" y="4798690"/>
            <a:ext cx="1448161" cy="194207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206E222-E06F-4685-83CA-0363D922595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76305" y="4904203"/>
            <a:ext cx="1813486" cy="1848361"/>
          </a:xfrm>
          <a:prstGeom prst="rect">
            <a:avLst/>
          </a:prstGeom>
        </p:spPr>
      </p:pic>
      <p:pic>
        <p:nvPicPr>
          <p:cNvPr id="1026" name="Picture 2" descr="https://images-na.ssl-images-amazon.com/images/I/91RcwclJS+L.jpg">
            <a:extLst>
              <a:ext uri="{FF2B5EF4-FFF2-40B4-BE49-F238E27FC236}">
                <a16:creationId xmlns:a16="http://schemas.microsoft.com/office/drawing/2014/main" id="{3B282F29-871F-44A1-B9E4-D8E540EF27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95" y="2963122"/>
            <a:ext cx="1818542" cy="1853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-na.ssl-images-amazon.com/images/I/81pdDagj1rL.jpg">
            <a:extLst>
              <a:ext uri="{FF2B5EF4-FFF2-40B4-BE49-F238E27FC236}">
                <a16:creationId xmlns:a16="http://schemas.microsoft.com/office/drawing/2014/main" id="{7134346B-B84E-4DDD-8698-F6A31E0EF5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9033" y="4787450"/>
            <a:ext cx="1782848" cy="1953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460B187-55CE-4759-8CF3-667EADC8B71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669786" y="4528836"/>
            <a:ext cx="1701320" cy="2028873"/>
          </a:xfrm>
          <a:prstGeom prst="rect">
            <a:avLst/>
          </a:prstGeom>
        </p:spPr>
      </p:pic>
      <p:sp>
        <p:nvSpPr>
          <p:cNvPr id="22" name="Oval 21">
            <a:extLst>
              <a:ext uri="{FF2B5EF4-FFF2-40B4-BE49-F238E27FC236}">
                <a16:creationId xmlns:a16="http://schemas.microsoft.com/office/drawing/2014/main" id="{C55073F7-677E-493D-9837-6DFE396885F1}"/>
              </a:ext>
            </a:extLst>
          </p:cNvPr>
          <p:cNvSpPr/>
          <p:nvPr/>
        </p:nvSpPr>
        <p:spPr>
          <a:xfrm>
            <a:off x="2911263" y="4172030"/>
            <a:ext cx="1242985" cy="43903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Focus Text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CF37AB51-5DC5-431B-9899-F63FC6E8140B}"/>
              </a:ext>
            </a:extLst>
          </p:cNvPr>
          <p:cNvSpPr/>
          <p:nvPr/>
        </p:nvSpPr>
        <p:spPr>
          <a:xfrm>
            <a:off x="5967038" y="4145870"/>
            <a:ext cx="1242985" cy="43903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Focus Text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C62768A-031F-4F10-804C-46C5F425A934}"/>
              </a:ext>
            </a:extLst>
          </p:cNvPr>
          <p:cNvSpPr/>
          <p:nvPr/>
        </p:nvSpPr>
        <p:spPr>
          <a:xfrm>
            <a:off x="2120771" y="571566"/>
            <a:ext cx="1242985" cy="439038"/>
          </a:xfrm>
          <a:prstGeom prst="ellipse">
            <a:avLst/>
          </a:prstGeom>
          <a:solidFill>
            <a:srgbClr val="00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Class Reader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08AF494E-440E-4285-BB98-93EE135159B9}"/>
              </a:ext>
            </a:extLst>
          </p:cNvPr>
          <p:cNvSpPr/>
          <p:nvPr/>
        </p:nvSpPr>
        <p:spPr>
          <a:xfrm>
            <a:off x="4724053" y="4145870"/>
            <a:ext cx="1242985" cy="534734"/>
          </a:xfrm>
          <a:prstGeom prst="ellipse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Resistant Text</a:t>
            </a:r>
          </a:p>
        </p:txBody>
      </p:sp>
    </p:spTree>
    <p:extLst>
      <p:ext uri="{BB962C8B-B14F-4D97-AF65-F5344CB8AC3E}">
        <p14:creationId xmlns:p14="http://schemas.microsoft.com/office/powerpoint/2010/main" val="39227458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E7FAA051-781E-4ADF-9315-A92ED7371BF3}"/>
              </a:ext>
            </a:extLst>
          </p:cNvPr>
          <p:cNvSpPr/>
          <p:nvPr/>
        </p:nvSpPr>
        <p:spPr>
          <a:xfrm>
            <a:off x="175591" y="198782"/>
            <a:ext cx="1325218" cy="59634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  <a:t>Year 1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B67BE68-5635-4DFD-84F9-F7582A0A3AE1}"/>
              </a:ext>
            </a:extLst>
          </p:cNvPr>
          <p:cNvSpPr/>
          <p:nvPr/>
        </p:nvSpPr>
        <p:spPr>
          <a:xfrm>
            <a:off x="9621078" y="168965"/>
            <a:ext cx="2199861" cy="1341784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chemeClr val="tx1"/>
                </a:solidFill>
                <a:latin typeface="Comic Sans MS" panose="030F0702030302020204" pitchFamily="66" charset="0"/>
              </a:rPr>
              <a:t>All Aboard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7553D36-2D9D-4541-A311-99E1599088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590" y="2423917"/>
            <a:ext cx="2016311" cy="2077411"/>
          </a:xfrm>
          <a:prstGeom prst="rect">
            <a:avLst/>
          </a:prstGeom>
        </p:spPr>
      </p:pic>
      <p:pic>
        <p:nvPicPr>
          <p:cNvPr id="17" name="Picture 16">
            <a:hlinkClick r:id="rId3"/>
            <a:extLst>
              <a:ext uri="{FF2B5EF4-FFF2-40B4-BE49-F238E27FC236}">
                <a16:creationId xmlns:a16="http://schemas.microsoft.com/office/drawing/2014/main" id="{36BBD509-E937-449C-A88A-BF011A209BCF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719518" y="225316"/>
            <a:ext cx="2110574" cy="207741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5221F02-A7C1-4968-8FDC-C1EADFA0BEF8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4443874" y="104785"/>
            <a:ext cx="2319089" cy="210394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832CC52-B5C7-409A-B56E-E3C8A73DDD51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5756270" y="2253476"/>
            <a:ext cx="1823333" cy="207741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BD76F84-1B6E-49E1-AFBA-D00EE4906309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>
          <a:xfrm>
            <a:off x="3229872" y="2253810"/>
            <a:ext cx="1823332" cy="248195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ADA047E-C409-428A-B2F3-FF6CFA1ECB26}"/>
              </a:ext>
            </a:extLst>
          </p:cNvPr>
          <p:cNvPicPr/>
          <p:nvPr/>
        </p:nvPicPr>
        <p:blipFill>
          <a:blip r:embed="rId8"/>
          <a:stretch>
            <a:fillRect/>
          </a:stretch>
        </p:blipFill>
        <p:spPr>
          <a:xfrm>
            <a:off x="10253920" y="2145317"/>
            <a:ext cx="1565983" cy="2293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85BFACE-FEF0-4330-B063-E9F8E54F172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52043" y="4821317"/>
            <a:ext cx="2169735" cy="161542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C946067-9F3B-4410-B3FD-D3504E8289B3}"/>
              </a:ext>
            </a:extLst>
          </p:cNvPr>
          <p:cNvPicPr/>
          <p:nvPr/>
        </p:nvPicPr>
        <p:blipFill>
          <a:blip r:embed="rId10"/>
          <a:stretch>
            <a:fillRect/>
          </a:stretch>
        </p:blipFill>
        <p:spPr>
          <a:xfrm>
            <a:off x="8070392" y="2171153"/>
            <a:ext cx="1823333" cy="220144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2AA0788-8999-46F8-AC4A-9AD138AA8794}"/>
              </a:ext>
            </a:extLst>
          </p:cNvPr>
          <p:cNvPicPr/>
          <p:nvPr/>
        </p:nvPicPr>
        <p:blipFill>
          <a:blip r:embed="rId11"/>
          <a:stretch>
            <a:fillRect/>
          </a:stretch>
        </p:blipFill>
        <p:spPr>
          <a:xfrm>
            <a:off x="5955535" y="4651695"/>
            <a:ext cx="1510473" cy="2037340"/>
          </a:xfrm>
          <a:prstGeom prst="rect">
            <a:avLst/>
          </a:prstGeom>
        </p:spPr>
      </p:pic>
      <p:pic>
        <p:nvPicPr>
          <p:cNvPr id="25" name="Picture 24" descr="https://images-na.ssl-images-amazon.com/images/I/51QURAOWuhL._SX330_BO1,204,203,200_.jpg">
            <a:extLst>
              <a:ext uri="{FF2B5EF4-FFF2-40B4-BE49-F238E27FC236}">
                <a16:creationId xmlns:a16="http://schemas.microsoft.com/office/drawing/2014/main" id="{D065041B-D75F-4E1E-B2D1-EF094D4C5B60}"/>
              </a:ext>
            </a:extLst>
          </p:cNvPr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3541" y="4780844"/>
            <a:ext cx="1468970" cy="18894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Picture 25" descr="https://images-na.ssl-images-amazon.com/images/I/51WuoJ+OTfL._SX376_BO1,204,203,200_.jpg">
            <a:extLst>
              <a:ext uri="{FF2B5EF4-FFF2-40B4-BE49-F238E27FC236}">
                <a16:creationId xmlns:a16="http://schemas.microsoft.com/office/drawing/2014/main" id="{B3CD7451-4E70-4BB1-B473-D15DAC35FCB3}"/>
              </a:ext>
            </a:extLst>
          </p:cNvPr>
          <p:cNvPicPr/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3587" y="4686847"/>
            <a:ext cx="1510473" cy="1960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26" descr="https://images-na.ssl-images-amazon.com/images/I/61PKR5OTRkL._SX406_BO1,204,203,200_.jpg">
            <a:extLst>
              <a:ext uri="{FF2B5EF4-FFF2-40B4-BE49-F238E27FC236}">
                <a16:creationId xmlns:a16="http://schemas.microsoft.com/office/drawing/2014/main" id="{49BFE883-CB35-4357-AC31-84E004BDB68B}"/>
              </a:ext>
            </a:extLst>
          </p:cNvPr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8904" y="4628426"/>
            <a:ext cx="1619478" cy="20774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Picture 27" descr="From Here To There: Inventions That Changed the Way the World Moves by [Vivian Kirkfield, Gilbert Ford]">
            <a:extLst>
              <a:ext uri="{FF2B5EF4-FFF2-40B4-BE49-F238E27FC236}">
                <a16:creationId xmlns:a16="http://schemas.microsoft.com/office/drawing/2014/main" id="{F1FB26F2-2A44-4F01-8F1E-3CFB1686F225}"/>
              </a:ext>
            </a:extLst>
          </p:cNvPr>
          <p:cNvPicPr/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1002" y="133813"/>
            <a:ext cx="1453655" cy="1861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Picture 28" descr="https://images-na.ssl-images-amazon.com/images/I/61uD6rzHDkL._SX438_BO1,204,203,200_.jpg">
            <a:extLst>
              <a:ext uri="{FF2B5EF4-FFF2-40B4-BE49-F238E27FC236}">
                <a16:creationId xmlns:a16="http://schemas.microsoft.com/office/drawing/2014/main" id="{142E2D81-3CE9-4150-B4AC-249DB2C5861D}"/>
              </a:ext>
            </a:extLst>
          </p:cNvPr>
          <p:cNvPicPr/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590" y="4853566"/>
            <a:ext cx="1663200" cy="1889416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Oval 29">
            <a:extLst>
              <a:ext uri="{FF2B5EF4-FFF2-40B4-BE49-F238E27FC236}">
                <a16:creationId xmlns:a16="http://schemas.microsoft.com/office/drawing/2014/main" id="{C030A04C-A0CD-4234-A193-8083F23512AA}"/>
              </a:ext>
            </a:extLst>
          </p:cNvPr>
          <p:cNvSpPr/>
          <p:nvPr/>
        </p:nvSpPr>
        <p:spPr>
          <a:xfrm>
            <a:off x="6667936" y="6314177"/>
            <a:ext cx="1242985" cy="43903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Focus Text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73A6C10A-1B4F-41F3-BA6C-9CB0135BF368}"/>
              </a:ext>
            </a:extLst>
          </p:cNvPr>
          <p:cNvSpPr/>
          <p:nvPr/>
        </p:nvSpPr>
        <p:spPr>
          <a:xfrm>
            <a:off x="2428282" y="4053371"/>
            <a:ext cx="1242985" cy="43903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Focus Text</a:t>
            </a:r>
          </a:p>
        </p:txBody>
      </p:sp>
    </p:spTree>
    <p:extLst>
      <p:ext uri="{BB962C8B-B14F-4D97-AF65-F5344CB8AC3E}">
        <p14:creationId xmlns:p14="http://schemas.microsoft.com/office/powerpoint/2010/main" val="24666869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12e578d802f_0_0"/>
          <p:cNvSpPr/>
          <p:nvPr/>
        </p:nvSpPr>
        <p:spPr>
          <a:xfrm>
            <a:off x="175591" y="198782"/>
            <a:ext cx="1325100" cy="596400"/>
          </a:xfrm>
          <a:prstGeom prst="ellipse">
            <a:avLst/>
          </a:prstGeom>
          <a:solidFill>
            <a:srgbClr val="FFFF00"/>
          </a:solidFill>
          <a:ln w="1270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Year 1</a:t>
            </a:r>
            <a:endParaRPr/>
          </a:p>
        </p:txBody>
      </p:sp>
      <p:sp>
        <p:nvSpPr>
          <p:cNvPr id="128" name="Google Shape;128;g12e578d802f_0_0"/>
          <p:cNvSpPr/>
          <p:nvPr/>
        </p:nvSpPr>
        <p:spPr>
          <a:xfrm>
            <a:off x="9402950" y="168975"/>
            <a:ext cx="2418000" cy="1341900"/>
          </a:xfrm>
          <a:prstGeom prst="ellipse">
            <a:avLst/>
          </a:prstGeom>
          <a:solidFill>
            <a:srgbClr val="FFFF00"/>
          </a:solidFill>
          <a:ln w="1270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Sensational Safari</a:t>
            </a:r>
            <a:endParaRPr/>
          </a:p>
        </p:txBody>
      </p:sp>
      <p:pic>
        <p:nvPicPr>
          <p:cNvPr id="129" name="Google Shape;129;g12e578d802f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58575" y="1743650"/>
            <a:ext cx="2418000" cy="2447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g12e578d802f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5110" y="940567"/>
            <a:ext cx="2218425" cy="290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g12e578d802f_0_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59900" y="198775"/>
            <a:ext cx="1529525" cy="1990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g12e578d802f_0_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75600" y="3987723"/>
            <a:ext cx="1980925" cy="178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g12e578d802f_0_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330717" y="2250598"/>
            <a:ext cx="1980925" cy="2482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g12e578d802f_0_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397375" y="4550374"/>
            <a:ext cx="2287450" cy="190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g12e578d802f_0_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9884175" y="4705450"/>
            <a:ext cx="2218425" cy="18193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g12e578d802f_0_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946786" y="153924"/>
            <a:ext cx="2759950" cy="2080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g12e578d802f_0_0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778975" y="860927"/>
            <a:ext cx="1980925" cy="20354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g12e578d802f_0_0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217100" y="4137650"/>
            <a:ext cx="1980925" cy="23747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g12e578d802f_0_0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453097" y="4619775"/>
            <a:ext cx="2071598" cy="1990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g12e578d802f_0_0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6800363" y="2620084"/>
            <a:ext cx="2287450" cy="1876882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D3B36A88-8423-4378-B1B9-5139EDEF8B01}"/>
              </a:ext>
            </a:extLst>
          </p:cNvPr>
          <p:cNvSpPr/>
          <p:nvPr/>
        </p:nvSpPr>
        <p:spPr>
          <a:xfrm>
            <a:off x="4747591" y="6051981"/>
            <a:ext cx="1348409" cy="688734"/>
          </a:xfrm>
          <a:prstGeom prst="ellipse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Non linear time sequences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59278DE6-6534-45D6-BA75-1CB5F9821D5F}"/>
              </a:ext>
            </a:extLst>
          </p:cNvPr>
          <p:cNvSpPr/>
          <p:nvPr/>
        </p:nvSpPr>
        <p:spPr>
          <a:xfrm>
            <a:off x="6088824" y="3209481"/>
            <a:ext cx="1242985" cy="43903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Focus Text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13BA0CA3-03EC-41B7-9D5D-2898D0A10F47}"/>
              </a:ext>
            </a:extLst>
          </p:cNvPr>
          <p:cNvSpPr/>
          <p:nvPr/>
        </p:nvSpPr>
        <p:spPr>
          <a:xfrm>
            <a:off x="2022773" y="277463"/>
            <a:ext cx="1242985" cy="43903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Focus Text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0CB96E9C-F9AF-4DCD-895A-E5DD0050A6C0}"/>
              </a:ext>
            </a:extLst>
          </p:cNvPr>
          <p:cNvSpPr/>
          <p:nvPr/>
        </p:nvSpPr>
        <p:spPr>
          <a:xfrm>
            <a:off x="1831604" y="5957310"/>
            <a:ext cx="1242985" cy="43903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Focus Text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g11cca92eec2_0_0" descr="Queen Victoria's Bathing Machine | Book by Gloria Whelan, Nancy ..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92998" y="4986594"/>
            <a:ext cx="2062400" cy="160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g11cca92eec2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4075" y="1975863"/>
            <a:ext cx="2066925" cy="220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g11cca92eec2_0_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52350" y="2407088"/>
            <a:ext cx="1952625" cy="220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g11cca92eec2_0_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729863" y="128588"/>
            <a:ext cx="2038350" cy="2228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g11cca92eec2_0_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31503" y="4414569"/>
            <a:ext cx="1809750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g11cca92eec2_0_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407463" y="123825"/>
            <a:ext cx="1800225" cy="223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g11cca92eec2_0_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795088" y="2646375"/>
            <a:ext cx="2438400" cy="2124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g11cca92eec2_0_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447563" y="2497075"/>
            <a:ext cx="2105025" cy="220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g11cca92eec2_0_0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550411" y="4755657"/>
            <a:ext cx="2071075" cy="207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g11cca92eec2_0_0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0156050" y="2375875"/>
            <a:ext cx="1816264" cy="21981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g11cca92eec2_0_0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05250" y="352413"/>
            <a:ext cx="1656901" cy="16710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g11cca92eec2_0_0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542300" y="152388"/>
            <a:ext cx="1809750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g11cca92eec2_0_0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085850" y="4880798"/>
            <a:ext cx="1952625" cy="1820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g11cca92eec2_0_0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9738125" y="4724400"/>
            <a:ext cx="2038350" cy="213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g11cca92eec2_0_0"/>
          <p:cNvSpPr/>
          <p:nvPr/>
        </p:nvSpPr>
        <p:spPr>
          <a:xfrm>
            <a:off x="1760741" y="123832"/>
            <a:ext cx="1325100" cy="596400"/>
          </a:xfrm>
          <a:prstGeom prst="ellipse">
            <a:avLst/>
          </a:prstGeom>
          <a:solidFill>
            <a:srgbClr val="FFFF00"/>
          </a:solidFill>
          <a:ln w="1270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Year 1</a:t>
            </a:r>
            <a:endParaRPr/>
          </a:p>
        </p:txBody>
      </p:sp>
      <p:sp>
        <p:nvSpPr>
          <p:cNvPr id="160" name="Google Shape;160;g11cca92eec2_0_0"/>
          <p:cNvSpPr/>
          <p:nvPr/>
        </p:nvSpPr>
        <p:spPr>
          <a:xfrm>
            <a:off x="9661234" y="167335"/>
            <a:ext cx="2418000" cy="1341900"/>
          </a:xfrm>
          <a:prstGeom prst="ellipse">
            <a:avLst/>
          </a:prstGeom>
          <a:solidFill>
            <a:srgbClr val="FFFF00"/>
          </a:solidFill>
          <a:ln w="1270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Beside the seaside</a:t>
            </a:r>
            <a:endParaRPr/>
          </a:p>
        </p:txBody>
      </p:sp>
      <p:sp>
        <p:nvSpPr>
          <p:cNvPr id="161" name="Google Shape;161;g11cca92eec2_0_0"/>
          <p:cNvSpPr/>
          <p:nvPr/>
        </p:nvSpPr>
        <p:spPr>
          <a:xfrm>
            <a:off x="7542306" y="2497070"/>
            <a:ext cx="1242900" cy="438900"/>
          </a:xfrm>
          <a:prstGeom prst="ellipse">
            <a:avLst/>
          </a:prstGeom>
          <a:solidFill>
            <a:srgbClr val="FFFF00"/>
          </a:solidFill>
          <a:ln w="1270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Focus Text</a:t>
            </a: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E7FAA051-781E-4ADF-9315-A92ED7371BF3}"/>
              </a:ext>
            </a:extLst>
          </p:cNvPr>
          <p:cNvSpPr/>
          <p:nvPr/>
        </p:nvSpPr>
        <p:spPr>
          <a:xfrm>
            <a:off x="175591" y="198782"/>
            <a:ext cx="1325218" cy="59634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  <a:t>Year 1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B67BE68-5635-4DFD-84F9-F7582A0A3AE1}"/>
              </a:ext>
            </a:extLst>
          </p:cNvPr>
          <p:cNvSpPr/>
          <p:nvPr/>
        </p:nvSpPr>
        <p:spPr>
          <a:xfrm>
            <a:off x="9422296" y="168965"/>
            <a:ext cx="2398643" cy="1302026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chemeClr val="tx1"/>
                </a:solidFill>
                <a:latin typeface="Comic Sans MS" panose="030F0702030302020204" pitchFamily="66" charset="0"/>
              </a:rPr>
              <a:t>Bears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388BE5F-A451-4916-AA90-364BB14DB9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187" y="903770"/>
            <a:ext cx="2264188" cy="2162531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E5EF274D-F5FD-455F-99B6-0D2A956B2CF6}"/>
              </a:ext>
            </a:extLst>
          </p:cNvPr>
          <p:cNvSpPr/>
          <p:nvPr/>
        </p:nvSpPr>
        <p:spPr>
          <a:xfrm>
            <a:off x="1828851" y="2126609"/>
            <a:ext cx="1483209" cy="688734"/>
          </a:xfrm>
          <a:prstGeom prst="ellipse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Complexity of the narrator</a:t>
            </a:r>
          </a:p>
        </p:txBody>
      </p:sp>
      <p:pic>
        <p:nvPicPr>
          <p:cNvPr id="6" name="Picture 28" descr="The Bear Who Stared: Amazon.co.uk: Beedie, Duncan, Beedie, Duncan ...">
            <a:extLst>
              <a:ext uri="{FF2B5EF4-FFF2-40B4-BE49-F238E27FC236}">
                <a16:creationId xmlns:a16="http://schemas.microsoft.com/office/drawing/2014/main" id="{66ECD992-A78A-49B9-998B-588614DB9F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704" y="3331372"/>
            <a:ext cx="1843582" cy="2127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0" descr="Book Reviews for The Bear and the Piano By David Litchfield | Toppsta">
            <a:extLst>
              <a:ext uri="{FF2B5EF4-FFF2-40B4-BE49-F238E27FC236}">
                <a16:creationId xmlns:a16="http://schemas.microsoft.com/office/drawing/2014/main" id="{8C303C9F-5A34-4BE9-A329-65F9E4B003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8357" y="149279"/>
            <a:ext cx="1835141" cy="2531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6" descr="Paddington: The original story of the bear from Darkest Peru ...">
            <a:extLst>
              <a:ext uri="{FF2B5EF4-FFF2-40B4-BE49-F238E27FC236}">
                <a16:creationId xmlns:a16="http://schemas.microsoft.com/office/drawing/2014/main" id="{AAE8420A-C483-4696-8A19-815C0DAE4D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3601" y="4453957"/>
            <a:ext cx="2189695" cy="2273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Google Shape;161;g11cca92eec2_0_0">
            <a:extLst>
              <a:ext uri="{FF2B5EF4-FFF2-40B4-BE49-F238E27FC236}">
                <a16:creationId xmlns:a16="http://schemas.microsoft.com/office/drawing/2014/main" id="{51DE3BF9-9375-4FA9-A36A-32A0A6F5BF00}"/>
              </a:ext>
            </a:extLst>
          </p:cNvPr>
          <p:cNvSpPr/>
          <p:nvPr/>
        </p:nvSpPr>
        <p:spPr>
          <a:xfrm>
            <a:off x="10000167" y="4234507"/>
            <a:ext cx="1242900" cy="438900"/>
          </a:xfrm>
          <a:prstGeom prst="ellipse">
            <a:avLst/>
          </a:prstGeom>
          <a:solidFill>
            <a:srgbClr val="FFFF00"/>
          </a:solidFill>
          <a:ln w="1270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Focus Text</a:t>
            </a: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51B599D-E264-43DA-A641-19800D48FE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46758" y="3730318"/>
            <a:ext cx="2006557" cy="278253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8782CAF-8224-4444-91EE-EC7AC2A3615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49237" y="3502408"/>
            <a:ext cx="2074061" cy="250583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AD6CE41-F147-47CD-B641-8A1B14539BB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44189" y="4755326"/>
            <a:ext cx="2006557" cy="20141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6D3818C-045D-4423-A9E0-D3AF08CFFBD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61284" y="1543907"/>
            <a:ext cx="1882012" cy="254287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8E844F2-DFDF-4FDB-AFF6-C494ECA6B46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53591" y="2852221"/>
            <a:ext cx="1835141" cy="182118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34D81E1-E04E-4FB7-91C0-790D30497EB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05593" y="570751"/>
            <a:ext cx="2505075" cy="2495550"/>
          </a:xfrm>
          <a:prstGeom prst="rect">
            <a:avLst/>
          </a:prstGeom>
        </p:spPr>
      </p:pic>
      <p:sp>
        <p:nvSpPr>
          <p:cNvPr id="13" name="Google Shape;161;g11cca92eec2_0_0">
            <a:extLst>
              <a:ext uri="{FF2B5EF4-FFF2-40B4-BE49-F238E27FC236}">
                <a16:creationId xmlns:a16="http://schemas.microsoft.com/office/drawing/2014/main" id="{EB739C52-DFD6-4EB6-B701-7BD823C74C83}"/>
              </a:ext>
            </a:extLst>
          </p:cNvPr>
          <p:cNvSpPr/>
          <p:nvPr/>
        </p:nvSpPr>
        <p:spPr>
          <a:xfrm>
            <a:off x="7993076" y="734941"/>
            <a:ext cx="1242900" cy="438900"/>
          </a:xfrm>
          <a:prstGeom prst="ellipse">
            <a:avLst/>
          </a:prstGeom>
          <a:solidFill>
            <a:srgbClr val="FFFF00"/>
          </a:solidFill>
          <a:ln w="1270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Focus Text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27526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gf4842ec116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70766" y="1695633"/>
            <a:ext cx="2018642" cy="2816674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gf4842ec116_0_0"/>
          <p:cNvSpPr/>
          <p:nvPr/>
        </p:nvSpPr>
        <p:spPr>
          <a:xfrm>
            <a:off x="609861" y="243340"/>
            <a:ext cx="1325100" cy="596400"/>
          </a:xfrm>
          <a:prstGeom prst="ellipse">
            <a:avLst/>
          </a:prstGeom>
          <a:solidFill>
            <a:srgbClr val="FFFF00"/>
          </a:solidFill>
          <a:ln w="1270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Year 1</a:t>
            </a:r>
            <a:endParaRPr/>
          </a:p>
        </p:txBody>
      </p:sp>
      <p:sp>
        <p:nvSpPr>
          <p:cNvPr id="86" name="Google Shape;86;gf4842ec116_0_0"/>
          <p:cNvSpPr/>
          <p:nvPr/>
        </p:nvSpPr>
        <p:spPr>
          <a:xfrm>
            <a:off x="9739900" y="168790"/>
            <a:ext cx="2418000" cy="1341900"/>
          </a:xfrm>
          <a:prstGeom prst="ellipse">
            <a:avLst/>
          </a:prstGeom>
          <a:solidFill>
            <a:srgbClr val="FFFF00"/>
          </a:solidFill>
          <a:ln w="1270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Street Detectives</a:t>
            </a:r>
            <a:endParaRPr dirty="0"/>
          </a:p>
        </p:txBody>
      </p:sp>
      <p:pic>
        <p:nvPicPr>
          <p:cNvPr id="87" name="Google Shape;87;gf4842ec116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07300" y="257776"/>
            <a:ext cx="2052596" cy="211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gf4842ec116_0_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98817" y="2460870"/>
            <a:ext cx="1611679" cy="2005888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gf4842ec116_0_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63572" y="2642791"/>
            <a:ext cx="1747912" cy="1856666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gf4842ec116_0_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037983" y="4586360"/>
            <a:ext cx="2672541" cy="210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gf4842ec116_0_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99492" y="4498150"/>
            <a:ext cx="1712658" cy="2152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gf4842ec116_0_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093867" y="2569903"/>
            <a:ext cx="1481725" cy="2043347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gf4842ec116_0_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272756" y="4613250"/>
            <a:ext cx="1739145" cy="204907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gf4842ec116_0_0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794010" y="1900831"/>
            <a:ext cx="1530408" cy="210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gf4842ec116_0_0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991243" y="148970"/>
            <a:ext cx="1481726" cy="2296678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gf4842ec116_0_0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525191" y="4946138"/>
            <a:ext cx="1693625" cy="169881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gf4842ec116_0_0"/>
          <p:cNvSpPr/>
          <p:nvPr/>
        </p:nvSpPr>
        <p:spPr>
          <a:xfrm>
            <a:off x="8716493" y="3940750"/>
            <a:ext cx="1475752" cy="682037"/>
          </a:xfrm>
          <a:prstGeom prst="ellipse">
            <a:avLst/>
          </a:prstGeom>
          <a:solidFill>
            <a:srgbClr val="FFFF00"/>
          </a:solidFill>
          <a:ln w="1270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Focus Texts</a:t>
            </a:r>
            <a:endParaRPr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2FAE401-1E70-4827-8154-1B8B7C95567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32106" y="4673944"/>
            <a:ext cx="1481726" cy="1927682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E08CE764-1205-4D77-B1A4-3CDCEDB45F5D}"/>
              </a:ext>
            </a:extLst>
          </p:cNvPr>
          <p:cNvSpPr/>
          <p:nvPr/>
        </p:nvSpPr>
        <p:spPr>
          <a:xfrm>
            <a:off x="10557011" y="3672907"/>
            <a:ext cx="1475753" cy="688734"/>
          </a:xfrm>
          <a:prstGeom prst="ellipse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Complexity of plot 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73F67B4-97BF-40C2-808D-88FFE01CF95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25095" y="1054869"/>
            <a:ext cx="2175037" cy="2049070"/>
          </a:xfrm>
          <a:prstGeom prst="rect">
            <a:avLst/>
          </a:prstGeom>
        </p:spPr>
      </p:pic>
      <p:sp>
        <p:nvSpPr>
          <p:cNvPr id="19" name="Oval 18">
            <a:extLst>
              <a:ext uri="{FF2B5EF4-FFF2-40B4-BE49-F238E27FC236}">
                <a16:creationId xmlns:a16="http://schemas.microsoft.com/office/drawing/2014/main" id="{E5DE5454-0CEE-4624-BBB5-E75767160255}"/>
              </a:ext>
            </a:extLst>
          </p:cNvPr>
          <p:cNvSpPr/>
          <p:nvPr/>
        </p:nvSpPr>
        <p:spPr>
          <a:xfrm>
            <a:off x="1828654" y="898492"/>
            <a:ext cx="1474304" cy="688734"/>
          </a:xfrm>
          <a:prstGeom prst="ellipse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Complexity of the narrator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0DA4F681-9959-488A-8887-86ACA891AC59}"/>
              </a:ext>
            </a:extLst>
          </p:cNvPr>
          <p:cNvSpPr/>
          <p:nvPr/>
        </p:nvSpPr>
        <p:spPr>
          <a:xfrm>
            <a:off x="1154663" y="3521397"/>
            <a:ext cx="1474304" cy="688734"/>
          </a:xfrm>
          <a:prstGeom prst="ellipse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Complexity of the narrator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127FDB98-F274-4CBD-A6E9-03A1FB89E441}"/>
              </a:ext>
            </a:extLst>
          </p:cNvPr>
          <p:cNvSpPr/>
          <p:nvPr/>
        </p:nvSpPr>
        <p:spPr>
          <a:xfrm>
            <a:off x="4307365" y="3545562"/>
            <a:ext cx="2849218" cy="1085022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chemeClr val="tx1"/>
                </a:solidFill>
                <a:latin typeface="Comic Sans MS" panose="030F0702030302020204" pitchFamily="66" charset="0"/>
              </a:rPr>
              <a:t>Class Readers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FF75469-8CAF-4D38-AAFF-C88A93971F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330" y="232292"/>
            <a:ext cx="2155049" cy="331327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41CE75D-8709-48C3-99D9-726BC4751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5363" y="220110"/>
            <a:ext cx="2343150" cy="3314700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03543A13-4C88-40CE-A07A-D1251D17E706}"/>
              </a:ext>
            </a:extLst>
          </p:cNvPr>
          <p:cNvSpPr/>
          <p:nvPr/>
        </p:nvSpPr>
        <p:spPr>
          <a:xfrm>
            <a:off x="10794308" y="3124063"/>
            <a:ext cx="1348409" cy="688734"/>
          </a:xfrm>
          <a:prstGeom prst="ellipse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Archaic Text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009CBC-3D09-44F7-B290-82F7F712B007}"/>
              </a:ext>
            </a:extLst>
          </p:cNvPr>
          <p:cNvSpPr txBox="1"/>
          <p:nvPr/>
        </p:nvSpPr>
        <p:spPr>
          <a:xfrm>
            <a:off x="7953789" y="3801840"/>
            <a:ext cx="2343150" cy="95410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Comic Sans MS" panose="030F0702030302020204" pitchFamily="66" charset="0"/>
              </a:rPr>
              <a:t>Traditional Tales and Nursery Rhymes</a:t>
            </a:r>
          </a:p>
          <a:p>
            <a:pPr algn="ctr"/>
            <a:r>
              <a:rPr lang="en-GB" sz="1400" dirty="0">
                <a:latin typeface="Comic Sans MS" panose="030F0702030302020204" pitchFamily="66" charset="0"/>
              </a:rPr>
              <a:t>Interwoven throughout all topics.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5038D83-EC50-43E6-8C54-8A01994BD3BB}"/>
              </a:ext>
            </a:extLst>
          </p:cNvPr>
          <p:cNvSpPr/>
          <p:nvPr/>
        </p:nvSpPr>
        <p:spPr>
          <a:xfrm>
            <a:off x="9928670" y="4411580"/>
            <a:ext cx="1348409" cy="688734"/>
          </a:xfrm>
          <a:prstGeom prst="ellipse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Archaic Texts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6F456E5-49BF-4147-820F-3F71C7B92293}"/>
              </a:ext>
            </a:extLst>
          </p:cNvPr>
          <p:cNvSpPr/>
          <p:nvPr/>
        </p:nvSpPr>
        <p:spPr>
          <a:xfrm>
            <a:off x="5057770" y="2662350"/>
            <a:ext cx="1348409" cy="688734"/>
          </a:xfrm>
          <a:prstGeom prst="ellipse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Archaic Texts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1533B31-365C-4BC9-B17A-E794648F37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8188" y="913085"/>
            <a:ext cx="1662972" cy="1706086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2D49EA41-41E0-4753-A19F-08CFDEB37708}"/>
              </a:ext>
            </a:extLst>
          </p:cNvPr>
          <p:cNvSpPr/>
          <p:nvPr/>
        </p:nvSpPr>
        <p:spPr>
          <a:xfrm>
            <a:off x="5129790" y="232292"/>
            <a:ext cx="1530626" cy="68873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Aesop’s Fables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465E105-F6B9-4E48-8B66-91C8DFCBE4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4330" y="921026"/>
            <a:ext cx="1706086" cy="170608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7222AA0-E04A-4DE3-A7AA-D3D5391691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96845" y="586598"/>
            <a:ext cx="1655179" cy="245447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F496545-B6AF-4733-A56A-8E63084A6C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60115" y="5194721"/>
            <a:ext cx="1308398" cy="163170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9234E33-7131-43C2-80EB-D2C24D75765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82954" y="5022977"/>
            <a:ext cx="1484820" cy="170608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E3679D2-2253-4CFD-BCE7-5D2F22CEEA5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73810" y="5084860"/>
            <a:ext cx="1662973" cy="163758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7487684-B644-4B92-A933-DE7F41FA54F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8313" y="4133886"/>
            <a:ext cx="1948462" cy="2381454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1D931400-D0AF-4C0F-92DA-5A80FDC63D54}"/>
              </a:ext>
            </a:extLst>
          </p:cNvPr>
          <p:cNvSpPr/>
          <p:nvPr/>
        </p:nvSpPr>
        <p:spPr>
          <a:xfrm>
            <a:off x="1637273" y="4740493"/>
            <a:ext cx="1530626" cy="688734"/>
          </a:xfrm>
          <a:prstGeom prst="ellipse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Resistant Text 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6D7D4F42-E470-4B84-8D58-3E8002C0CEB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96846" y="4592672"/>
            <a:ext cx="2152850" cy="2177222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602E33A1-0D0A-4743-9D34-AAC17C8FA46E}"/>
              </a:ext>
            </a:extLst>
          </p:cNvPr>
          <p:cNvSpPr/>
          <p:nvPr/>
        </p:nvSpPr>
        <p:spPr>
          <a:xfrm>
            <a:off x="4838871" y="5710672"/>
            <a:ext cx="1530626" cy="688734"/>
          </a:xfrm>
          <a:prstGeom prst="ellipse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Complexity of the narrator</a:t>
            </a:r>
          </a:p>
        </p:txBody>
      </p:sp>
    </p:spTree>
    <p:extLst>
      <p:ext uri="{BB962C8B-B14F-4D97-AF65-F5344CB8AC3E}">
        <p14:creationId xmlns:p14="http://schemas.microsoft.com/office/powerpoint/2010/main" val="23530754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2224</TotalTime>
  <Words>110</Words>
  <Application>Microsoft Office PowerPoint</Application>
  <PresentationFormat>Widescreen</PresentationFormat>
  <Paragraphs>43</Paragraphs>
  <Slides>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 Coward</dc:creator>
  <cp:lastModifiedBy>Ann Coward</cp:lastModifiedBy>
  <cp:revision>57</cp:revision>
  <cp:lastPrinted>2022-01-20T13:43:14Z</cp:lastPrinted>
  <dcterms:created xsi:type="dcterms:W3CDTF">2022-01-09T14:56:41Z</dcterms:created>
  <dcterms:modified xsi:type="dcterms:W3CDTF">2022-10-12T11:10:01Z</dcterms:modified>
</cp:coreProperties>
</file>